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4"/>
  </p:notesMasterIdLst>
  <p:handoutMasterIdLst>
    <p:handoutMasterId r:id="rId15"/>
  </p:handoutMasterIdLst>
  <p:sldIdLst>
    <p:sldId id="256" r:id="rId2"/>
    <p:sldId id="257" r:id="rId3"/>
    <p:sldId id="258" r:id="rId4"/>
    <p:sldId id="270" r:id="rId5"/>
    <p:sldId id="280" r:id="rId6"/>
    <p:sldId id="282" r:id="rId7"/>
    <p:sldId id="263" r:id="rId8"/>
    <p:sldId id="262" r:id="rId9"/>
    <p:sldId id="260" r:id="rId10"/>
    <p:sldId id="264" r:id="rId11"/>
    <p:sldId id="265" r:id="rId12"/>
    <p:sldId id="267" r:id="rId1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9BD8"/>
    <a:srgbClr val="008FC6"/>
    <a:srgbClr val="5559AB"/>
    <a:srgbClr val="8F221A"/>
    <a:srgbClr val="FCEEED"/>
    <a:srgbClr val="C64D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90"/>
    <p:restoredTop sz="90529"/>
  </p:normalViewPr>
  <p:slideViewPr>
    <p:cSldViewPr snapToGrid="0" snapToObjects="1">
      <p:cViewPr>
        <p:scale>
          <a:sx n="115" d="100"/>
          <a:sy n="115" d="100"/>
        </p:scale>
        <p:origin x="784" y="176"/>
      </p:cViewPr>
      <p:guideLst>
        <p:guide orient="horz" pos="2160"/>
        <p:guide pos="2880"/>
      </p:guideLst>
    </p:cSldViewPr>
  </p:slideViewPr>
  <p:notesTextViewPr>
    <p:cViewPr>
      <p:scale>
        <a:sx n="1" d="1"/>
        <a:sy n="1" d="1"/>
      </p:scale>
      <p:origin x="0" y="0"/>
    </p:cViewPr>
  </p:notesTextViewPr>
  <p:sorterViewPr>
    <p:cViewPr>
      <p:scale>
        <a:sx n="120" d="100"/>
        <a:sy n="12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クラスタごとに注釈付け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データセットの拡大</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5439"/>
          <a:ext cx="3982065" cy="7856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23012" y="28451"/>
        <a:ext cx="3936041" cy="739672"/>
      </dsp:txXfrm>
    </dsp:sp>
    <dsp:sp modelId="{44B4833D-7840-B94E-ADE4-9EEB3A450D3A}">
      <dsp:nvSpPr>
        <dsp:cNvPr id="0" name=""/>
        <dsp:cNvSpPr/>
      </dsp:nvSpPr>
      <dsp:spPr>
        <a:xfrm rot="5400000">
          <a:off x="1844614" y="810657"/>
          <a:ext cx="292835" cy="3514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885611" y="839940"/>
        <a:ext cx="210842" cy="204985"/>
      </dsp:txXfrm>
    </dsp:sp>
    <dsp:sp modelId="{84825DFD-ADAA-714B-A9F7-6A59F7B43CA7}">
      <dsp:nvSpPr>
        <dsp:cNvPr id="0" name=""/>
        <dsp:cNvSpPr/>
      </dsp:nvSpPr>
      <dsp:spPr>
        <a:xfrm>
          <a:off x="0" y="1181582"/>
          <a:ext cx="3982065" cy="7856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23012" y="1204594"/>
        <a:ext cx="3936041" cy="739672"/>
      </dsp:txXfrm>
    </dsp:sp>
    <dsp:sp modelId="{D9FB9453-3A35-7A42-9209-CC041E5E649A}">
      <dsp:nvSpPr>
        <dsp:cNvPr id="0" name=""/>
        <dsp:cNvSpPr/>
      </dsp:nvSpPr>
      <dsp:spPr>
        <a:xfrm rot="5400000">
          <a:off x="1844614" y="1986801"/>
          <a:ext cx="292835" cy="3514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885611" y="2016084"/>
        <a:ext cx="210842" cy="204985"/>
      </dsp:txXfrm>
    </dsp:sp>
    <dsp:sp modelId="{782E82F2-82A3-0B4D-A167-B5A9E2DEC32D}">
      <dsp:nvSpPr>
        <dsp:cNvPr id="0" name=""/>
        <dsp:cNvSpPr/>
      </dsp:nvSpPr>
      <dsp:spPr>
        <a:xfrm>
          <a:off x="0" y="2357726"/>
          <a:ext cx="3982065" cy="7856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23012" y="2380738"/>
        <a:ext cx="3936041" cy="739672"/>
      </dsp:txXfrm>
    </dsp:sp>
    <dsp:sp modelId="{EF8C3ED8-5A7B-E24E-AFC6-8D76F1E36E18}">
      <dsp:nvSpPr>
        <dsp:cNvPr id="0" name=""/>
        <dsp:cNvSpPr/>
      </dsp:nvSpPr>
      <dsp:spPr>
        <a:xfrm rot="5400000">
          <a:off x="1844614" y="3162945"/>
          <a:ext cx="292835" cy="3514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885611" y="3192228"/>
        <a:ext cx="210842" cy="204985"/>
      </dsp:txXfrm>
    </dsp:sp>
    <dsp:sp modelId="{34F8AF40-D70D-D545-AE25-39B8DAF607A1}">
      <dsp:nvSpPr>
        <dsp:cNvPr id="0" name=""/>
        <dsp:cNvSpPr/>
      </dsp:nvSpPr>
      <dsp:spPr>
        <a:xfrm>
          <a:off x="0" y="3533869"/>
          <a:ext cx="3982065" cy="7856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クラスタごとに注釈付け</a:t>
          </a:r>
        </a:p>
      </dsp:txBody>
      <dsp:txXfrm>
        <a:off x="23012" y="3556881"/>
        <a:ext cx="3936041" cy="739672"/>
      </dsp:txXfrm>
    </dsp:sp>
    <dsp:sp modelId="{1CD39E9E-D837-4646-A823-5BDFC4BA64C5}">
      <dsp:nvSpPr>
        <dsp:cNvPr id="0" name=""/>
        <dsp:cNvSpPr/>
      </dsp:nvSpPr>
      <dsp:spPr>
        <a:xfrm rot="5400000">
          <a:off x="1851758" y="4329563"/>
          <a:ext cx="278547" cy="3514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885611" y="4365990"/>
        <a:ext cx="210842" cy="194983"/>
      </dsp:txXfrm>
    </dsp:sp>
    <dsp:sp modelId="{751E0659-B326-1D4D-B787-02DF6F4D4830}">
      <dsp:nvSpPr>
        <dsp:cNvPr id="0" name=""/>
        <dsp:cNvSpPr/>
      </dsp:nvSpPr>
      <dsp:spPr>
        <a:xfrm>
          <a:off x="0" y="4690963"/>
          <a:ext cx="3982065" cy="7856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データセットの拡大</a:t>
          </a:r>
        </a:p>
      </dsp:txBody>
      <dsp:txXfrm>
        <a:off x="23012" y="4713975"/>
        <a:ext cx="3936041" cy="7396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4.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2019/7/13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で作られたミームが</a:t>
            </a:r>
            <a:r>
              <a:rPr kumimoji="1" lang="en-US" altLang="ja-JP" dirty="0"/>
              <a:t>Reddit</a:t>
            </a:r>
            <a:r>
              <a:rPr kumimoji="1" lang="ja-JP" altLang="en-US"/>
              <a:t>で拡散されているかなどの調査はしていない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の表はデータセットの内訳についてです．</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バックグラウンドレートは事象が生じる確率</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r>
              <a:rPr kumimoji="1" lang="en-US" altLang="ja-JP" dirty="0"/>
              <a:t> </a:t>
            </a:r>
            <a:r>
              <a:rPr kumimoji="1" lang="ja-JP" altLang="en-US"/>
              <a:t>別の</a:t>
            </a:r>
            <a:r>
              <a:rPr kumimoji="1" lang="en-US" altLang="ja-JP" dirty="0"/>
              <a:t> SNS </a:t>
            </a:r>
            <a:r>
              <a:rPr kumimoji="1" lang="ja-JP" altLang="en-US"/>
              <a:t>に拡散されたミームの割合</a:t>
            </a:r>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p:txBody>
          <a:bodyPr/>
          <a:lstStyle/>
          <a:p>
            <a:r>
              <a:rPr lang="ja-JP" altLang="en-US"/>
              <a:t>分析</a:t>
            </a:r>
            <a:r>
              <a:rPr kumimoji="1" lang="ja-JP" altLang="en-US"/>
              <a:t>｜人種差別ミームの影響力</a:t>
            </a:r>
          </a:p>
        </p:txBody>
      </p:sp>
      <p:pic>
        <p:nvPicPr>
          <p:cNvPr id="14" name="図 13">
            <a:extLst>
              <a:ext uri="{FF2B5EF4-FFF2-40B4-BE49-F238E27FC236}">
                <a16:creationId xmlns:a16="http://schemas.microsoft.com/office/drawing/2014/main" id="{00FA10FF-FE3A-EE43-A007-4F90B3AD773A}"/>
              </a:ext>
            </a:extLst>
          </p:cNvPr>
          <p:cNvPicPr>
            <a:picLocks noChangeAspect="1"/>
          </p:cNvPicPr>
          <p:nvPr/>
        </p:nvPicPr>
        <p:blipFill>
          <a:blip r:embed="rId3"/>
          <a:stretch>
            <a:fillRect/>
          </a:stretch>
        </p:blipFill>
        <p:spPr>
          <a:xfrm>
            <a:off x="352426" y="2427068"/>
            <a:ext cx="8384384" cy="3992564"/>
          </a:xfrm>
          <a:prstGeom prst="rect">
            <a:avLst/>
          </a:prstGeom>
        </p:spPr>
      </p:pic>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701667" y="2467778"/>
            <a:ext cx="672029" cy="264405"/>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1256459" y="1619481"/>
            <a:ext cx="3767233" cy="848298"/>
          </a:xfrm>
          <a:prstGeom prst="rect">
            <a:avLst/>
          </a:prstGeom>
          <a:ln w="38100">
            <a:solidFill>
              <a:schemeClr val="accent1"/>
            </a:solid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10000"/>
              </a:lnSpc>
              <a:buNone/>
            </a:pPr>
            <a:r>
              <a:rPr lang="en-US" altLang="ja-JP" b="1" dirty="0"/>
              <a:t>/pol/ </a:t>
            </a:r>
            <a:r>
              <a:rPr lang="ja-JP" altLang="en-US" b="1" dirty="0"/>
              <a:t>が拡散元のとき</a:t>
            </a:r>
            <a:r>
              <a:rPr lang="en-US" altLang="ja-JP" b="1" dirty="0"/>
              <a:t>, </a:t>
            </a:r>
            <a:br>
              <a:rPr lang="en-US" altLang="ja-JP" b="1" dirty="0"/>
            </a:b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20" name="正方形/長方形 19">
            <a:extLst>
              <a:ext uri="{FF2B5EF4-FFF2-40B4-BE49-F238E27FC236}">
                <a16:creationId xmlns:a16="http://schemas.microsoft.com/office/drawing/2014/main" id="{30757529-0E6F-4D49-A6A3-055ED40962C9}"/>
              </a:ext>
            </a:extLst>
          </p:cNvPr>
          <p:cNvSpPr/>
          <p:nvPr/>
        </p:nvSpPr>
        <p:spPr>
          <a:xfrm>
            <a:off x="6505347" y="1722123"/>
            <a:ext cx="2154757" cy="646331"/>
          </a:xfrm>
          <a:prstGeom prst="rect">
            <a:avLst/>
          </a:prstGeom>
          <a:ln w="38100">
            <a:solidFill>
              <a:schemeClr val="accent1"/>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1885980252"/>
              </p:ext>
            </p:extLst>
          </p:nvPr>
        </p:nvGraphicFramePr>
        <p:xfrm>
          <a:off x="1026858" y="2816942"/>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50380" y="2899706"/>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1031966" y="2808514"/>
            <a:ext cx="7432765" cy="329184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61530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グループ化 5">
            <a:extLst>
              <a:ext uri="{FF2B5EF4-FFF2-40B4-BE49-F238E27FC236}">
                <a16:creationId xmlns:a16="http://schemas.microsoft.com/office/drawing/2014/main" id="{709C145F-00EE-874A-84D3-72C4829E68D5}"/>
              </a:ext>
            </a:extLst>
          </p:cNvPr>
          <p:cNvGrpSpPr/>
          <p:nvPr/>
        </p:nvGrpSpPr>
        <p:grpSpPr>
          <a:xfrm>
            <a:off x="912959" y="2401940"/>
            <a:ext cx="7273925" cy="4071539"/>
            <a:chOff x="379559" y="2401940"/>
            <a:chExt cx="7273925" cy="4071539"/>
          </a:xfrm>
        </p:grpSpPr>
        <p:pic>
          <p:nvPicPr>
            <p:cNvPr id="11" name="図 10">
              <a:extLst>
                <a:ext uri="{FF2B5EF4-FFF2-40B4-BE49-F238E27FC236}">
                  <a16:creationId xmlns:a16="http://schemas.microsoft.com/office/drawing/2014/main" id="{480DCB3C-0DEE-874C-BB2A-24F726642BBE}"/>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18" name="図 17">
              <a:extLst>
                <a:ext uri="{FF2B5EF4-FFF2-40B4-BE49-F238E27FC236}">
                  <a16:creationId xmlns:a16="http://schemas.microsoft.com/office/drawing/2014/main" id="{D1B7ED2D-FF51-6241-855D-CF829810EED6}"/>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r>
              <a:rPr kumimoji="1" lang="en-US" altLang="ja-JP" dirty="0"/>
              <a:t> </a:t>
            </a:r>
            <a:r>
              <a:rPr kumimoji="1" lang="ja-JP" altLang="en-US"/>
              <a:t>ミームが拡散される確率</a:t>
            </a:r>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p:txBody>
          <a:bodyPr/>
          <a:lstStyle/>
          <a:p>
            <a:r>
              <a:rPr lang="ja-JP" altLang="en-US"/>
              <a:t>分析</a:t>
            </a:r>
            <a:r>
              <a:rPr kumimoji="1" lang="ja-JP" altLang="en-US"/>
              <a:t>｜人種差別ミームの拡散効率</a:t>
            </a:r>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cxnSp>
        <p:nvCxnSpPr>
          <p:cNvPr id="14" name="直線コネクタ 13">
            <a:extLst>
              <a:ext uri="{FF2B5EF4-FFF2-40B4-BE49-F238E27FC236}">
                <a16:creationId xmlns:a16="http://schemas.microsoft.com/office/drawing/2014/main" id="{4EF92CF6-7E69-8846-8CC4-991E11858D7A}"/>
              </a:ext>
            </a:extLst>
          </p:cNvPr>
          <p:cNvCxnSpPr>
            <a:cxnSpLocks/>
            <a:stCxn id="12" idx="0"/>
          </p:cNvCxnSpPr>
          <p:nvPr/>
        </p:nvCxnSpPr>
        <p:spPr>
          <a:xfrm flipH="1" flipV="1">
            <a:off x="5630091" y="2233749"/>
            <a:ext cx="1760108" cy="53839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941776" y="6139541"/>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7" name="コンテンツ プレースホルダー 2">
            <a:extLst>
              <a:ext uri="{FF2B5EF4-FFF2-40B4-BE49-F238E27FC236}">
                <a16:creationId xmlns:a16="http://schemas.microsoft.com/office/drawing/2014/main" id="{75548024-5C38-2940-9D0B-74884916ABB3}"/>
              </a:ext>
            </a:extLst>
          </p:cNvPr>
          <p:cNvSpPr txBox="1">
            <a:spLocks/>
          </p:cNvSpPr>
          <p:nvPr/>
        </p:nvSpPr>
        <p:spPr>
          <a:xfrm>
            <a:off x="939115" y="1609326"/>
            <a:ext cx="4695568" cy="824955"/>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a:t>
            </a:r>
            <a:br>
              <a:rPr lang="en-US" altLang="ja-JP" b="1" dirty="0"/>
            </a:br>
            <a:r>
              <a:rPr lang="ja-JP" altLang="en-US" b="1"/>
              <a:t>他の</a:t>
            </a:r>
            <a:r>
              <a:rPr lang="en-US" altLang="ja-JP" b="1" dirty="0"/>
              <a:t> SNS </a:t>
            </a:r>
            <a:r>
              <a:rPr lang="ja-JP" altLang="en-US" b="1"/>
              <a:t>に広がる可能性が高い</a:t>
            </a:r>
            <a:endParaRPr lang="ja-JP" altLang="en-US" b="1" dirty="0"/>
          </a:p>
        </p:txBody>
      </p:sp>
      <p:sp>
        <p:nvSpPr>
          <p:cNvPr id="19" name="正方形/長方形 18">
            <a:extLst>
              <a:ext uri="{FF2B5EF4-FFF2-40B4-BE49-F238E27FC236}">
                <a16:creationId xmlns:a16="http://schemas.microsoft.com/office/drawing/2014/main" id="{2B331EB2-4506-734A-A260-DE1A24237C86}"/>
              </a:ext>
            </a:extLst>
          </p:cNvPr>
          <p:cNvSpPr/>
          <p:nvPr/>
        </p:nvSpPr>
        <p:spPr>
          <a:xfrm>
            <a:off x="6505347" y="1722123"/>
            <a:ext cx="2154757" cy="646331"/>
          </a:xfrm>
          <a:prstGeom prst="rect">
            <a:avLst/>
          </a:prstGeom>
          <a:ln w="38100">
            <a:solidFill>
              <a:schemeClr val="accent1"/>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37744862"/>
              </p:ext>
            </p:extLst>
          </p:nvPr>
        </p:nvGraphicFramePr>
        <p:xfrm>
          <a:off x="1587296" y="2827338"/>
          <a:ext cx="6317838" cy="3278495"/>
        </p:xfrm>
        <a:graphic>
          <a:graphicData uri="http://schemas.openxmlformats.org/drawingml/2006/table">
            <a:tbl>
              <a:tblPr>
                <a:tableStyleId>{5C22544A-7EE6-4342-B048-85BDC9FD1C3A}</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1.4%</a:t>
                      </a:r>
                      <a:br>
                        <a:rPr lang="en" sz="1400" u="none" strike="noStrike">
                          <a:effectLst/>
                        </a:rPr>
                      </a:br>
                      <a:r>
                        <a:rPr lang="en" sz="1400" u="none" strike="noStrike">
                          <a:effectLst/>
                        </a:rPr>
                        <a:t>NR : 1.3%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2.3%</a:t>
                      </a:r>
                      <a:br>
                        <a:rPr lang="en" sz="1400" u="none" strike="noStrike">
                          <a:effectLst/>
                        </a:rPr>
                      </a:br>
                      <a:r>
                        <a:rPr lang="en" sz="1400" u="none" strike="noStrike">
                          <a:effectLst/>
                        </a:rPr>
                        <a:t>NR : 5.1%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2772142"/>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5516355"/>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821577"/>
            <a:ext cx="5303519" cy="3278777"/>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3041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en-US" altLang="ja-JP" dirty="0"/>
              <a:t>Web </a:t>
            </a:r>
            <a:r>
              <a:rPr lang="ja-JP" altLang="en-US"/>
              <a:t>の台頭</a:t>
            </a:r>
            <a:endParaRPr lang="en-US" altLang="ja-JP" dirty="0"/>
          </a:p>
          <a:p>
            <a:pPr lvl="1"/>
            <a:r>
              <a:rPr lang="ja-JP" altLang="en-US"/>
              <a:t>政治思想や信条の拡散にミームを利用</a:t>
            </a:r>
            <a:endParaRPr lang="en-US" altLang="ja-JP" dirty="0"/>
          </a:p>
          <a:p>
            <a:r>
              <a:rPr lang="en-US" altLang="ja-JP" dirty="0"/>
              <a:t> </a:t>
            </a:r>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に渡るミームの拡散を分析</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grpSp>
        <p:nvGrpSpPr>
          <p:cNvPr id="9" name="グループ化 8">
            <a:extLst>
              <a:ext uri="{FF2B5EF4-FFF2-40B4-BE49-F238E27FC236}">
                <a16:creationId xmlns:a16="http://schemas.microsoft.com/office/drawing/2014/main" id="{300C4F87-ECFE-6E49-9E3F-85339D414251}"/>
              </a:ext>
            </a:extLst>
          </p:cNvPr>
          <p:cNvGrpSpPr/>
          <p:nvPr/>
        </p:nvGrpSpPr>
        <p:grpSpPr>
          <a:xfrm>
            <a:off x="1100966" y="4736972"/>
            <a:ext cx="6475129" cy="1693599"/>
            <a:chOff x="1100966" y="4481838"/>
            <a:chExt cx="6475129" cy="1693599"/>
          </a:xfrm>
        </p:grpSpPr>
        <p:pic>
          <p:nvPicPr>
            <p:cNvPr id="5" name="図 4">
              <a:extLst>
                <a:ext uri="{FF2B5EF4-FFF2-40B4-BE49-F238E27FC236}">
                  <a16:creationId xmlns:a16="http://schemas.microsoft.com/office/drawing/2014/main" id="{B457B4EC-ABD3-1C46-BB4B-2EEA606173BC}"/>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6" name="図 5">
              <a:extLst>
                <a:ext uri="{FF2B5EF4-FFF2-40B4-BE49-F238E27FC236}">
                  <a16:creationId xmlns:a16="http://schemas.microsoft.com/office/drawing/2014/main" id="{F112C4CC-0072-F54E-B83E-93D97D746131}"/>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7" name="図 6">
              <a:extLst>
                <a:ext uri="{FF2B5EF4-FFF2-40B4-BE49-F238E27FC236}">
                  <a16:creationId xmlns:a16="http://schemas.microsoft.com/office/drawing/2014/main" id="{16F3F812-3676-ED4D-8F5F-6C85B98690D1}"/>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7850459"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ミームの起源と影響力を解釈できるツールの作成が必要</a:t>
            </a:r>
            <a:endParaRPr lang="en-US" altLang="ja-JP" sz="2400" b="1" u="sng" dirty="0">
              <a:solidFill>
                <a:schemeClr val="tx2"/>
              </a:solidFill>
              <a:ea typeface="メイリオ" charset="-128"/>
            </a:endParaRPr>
          </a:p>
        </p:txBody>
      </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[69]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[6] </a:t>
            </a:r>
          </a:p>
          <a:p>
            <a:r>
              <a:rPr lang="en-US" altLang="ja-JP" dirty="0"/>
              <a:t> 4chan,</a:t>
            </a:r>
            <a:r>
              <a:rPr lang="ja-JP" altLang="en-US"/>
              <a:t> </a:t>
            </a:r>
            <a:r>
              <a:rPr lang="en-US" altLang="ja-JP" dirty="0"/>
              <a:t>Reddit </a:t>
            </a:r>
            <a:r>
              <a:rPr lang="ja-JP" altLang="en-US"/>
              <a:t>で口汚い言葉を用いた投稿の検知</a:t>
            </a:r>
            <a:r>
              <a:rPr lang="en-US" altLang="ja-JP" dirty="0"/>
              <a:t> [10]</a:t>
            </a:r>
            <a:endParaRPr lang="ja-JP" altLang="en-US"/>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769441"/>
          </a:xfrm>
          <a:prstGeom prst="rect">
            <a:avLst/>
          </a:prstGeom>
        </p:spPr>
        <p:txBody>
          <a:bodyPr wrap="square">
            <a:spAutoFit/>
          </a:bodyPr>
          <a:lstStyle/>
          <a:p>
            <a:r>
              <a:rPr lang="en-US" altLang="ja-JP" sz="1100" dirty="0"/>
              <a:t>[69]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[6] </a:t>
            </a:r>
            <a:r>
              <a:rPr lang="en" altLang="ja-JP" sz="1100" dirty="0"/>
              <a:t>L. A. Adamic, T. M. Lento, E. Adar, and P. C. Ng. Information Evolution in Social Networks. In WSDM, 2016.</a:t>
            </a:r>
          </a:p>
          <a:p>
            <a:r>
              <a:rPr lang="en" altLang="ja-JP" sz="1100" dirty="0"/>
              <a:t>[10] E. Chandrasekharan, M. </a:t>
            </a:r>
            <a:r>
              <a:rPr lang="en" altLang="ja-JP" sz="1100" dirty="0" err="1"/>
              <a:t>Samory</a:t>
            </a:r>
            <a:r>
              <a:rPr lang="en" altLang="ja-JP" sz="1100" dirty="0"/>
              <a:t>, A. Srinivasan, and E. Gilbert.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6" y="3033131"/>
            <a:ext cx="8318809" cy="2843561"/>
            <a:chOff x="602167" y="3166946"/>
            <a:chExt cx="8318809" cy="2843561"/>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2732048"/>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u="sng" dirty="0">
                  <a:solidFill>
                    <a:schemeClr val="accent1"/>
                  </a:solidFill>
                  <a:latin typeface="Helvetica Neue 本文" charset="0"/>
                </a:rPr>
                <a:t> </a:t>
              </a:r>
              <a:r>
                <a:rPr lang="ja-JP" altLang="en-US" b="1" u="sng">
                  <a:solidFill>
                    <a:schemeClr val="accent1"/>
                  </a:solidFill>
                  <a:latin typeface="Helvetica Neue 本文" charset="0"/>
                </a:rPr>
                <a:t>検証対象でない</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データセットは利用不可</a:t>
              </a:r>
              <a:endParaRPr lang="en-US" altLang="ja-JP" b="1" dirty="0">
                <a:solidFill>
                  <a:schemeClr val="accent1"/>
                </a:solidFill>
              </a:endParaRPr>
            </a:p>
            <a:p>
              <a:pPr lvl="1"/>
              <a:r>
                <a:rPr lang="ja-JP" altLang="en-US"/>
                <a:t>ハッシュ化した画像をクラスタリングしミームを意味付け</a:t>
              </a:r>
              <a:endParaRPr lang="en-US" altLang="ja-JP" dirty="0"/>
            </a:p>
            <a:p>
              <a:r>
                <a:rPr lang="en-US" altLang="ja-JP" b="1" dirty="0">
                  <a:solidFill>
                    <a:schemeClr val="accent1"/>
                  </a:solidFill>
                </a:rPr>
                <a:t> </a:t>
              </a:r>
              <a:r>
                <a:rPr lang="ja-JP" altLang="en-US" b="1" u="sng">
                  <a:solidFill>
                    <a:schemeClr val="accent1"/>
                  </a:solidFill>
                </a:rPr>
                <a:t>時間的側面からのアプローチ手法は未実施</a:t>
              </a:r>
            </a:p>
            <a:p>
              <a:pPr lvl="1"/>
              <a:r>
                <a:rPr lang="ja-JP" altLang="en-US"/>
                <a:t>取得したミームを人種差別的</a:t>
              </a:r>
              <a:r>
                <a:rPr lang="en-US" altLang="ja-JP" dirty="0"/>
                <a:t>, </a:t>
              </a:r>
              <a:r>
                <a:rPr lang="ja-JP" altLang="en-US"/>
                <a:t>政治的と分類しそれぞれを分析</a:t>
              </a:r>
              <a:endParaRPr lang="en-US" altLang="ja-JP" dirty="0"/>
            </a:p>
            <a:p>
              <a:r>
                <a:rPr lang="en-US" altLang="ja-JP" b="1" dirty="0">
                  <a:solidFill>
                    <a:schemeClr val="accent1"/>
                  </a:solidFill>
                </a:rPr>
                <a:t> </a:t>
              </a:r>
              <a:r>
                <a:rPr lang="ja-JP" altLang="en-US" b="1" u="sng">
                  <a:solidFill>
                    <a:schemeClr val="accent1"/>
                  </a:solidFill>
                </a:rPr>
                <a:t>複数</a:t>
              </a:r>
              <a:r>
                <a:rPr lang="en-US" altLang="ja-JP" b="1" u="sng" dirty="0">
                  <a:solidFill>
                    <a:schemeClr val="accent1"/>
                  </a:solidFill>
                </a:rPr>
                <a:t> SNS </a:t>
              </a:r>
              <a:r>
                <a:rPr lang="ja-JP" altLang="en-US" b="1" u="sng">
                  <a:solidFill>
                    <a:schemeClr val="accent1"/>
                  </a:solidFill>
                </a:rPr>
                <a:t>間のミームの伝搬の検知は不可能</a:t>
              </a:r>
            </a:p>
            <a:p>
              <a:pPr lvl="1"/>
              <a:r>
                <a:rPr lang="ja-JP" altLang="en-US"/>
                <a:t>伝搬性をもつ事象の累積発生件数を表現できるモデルを作成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283241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r>
              <a:rPr lang="en-US" altLang="ja-JP" dirty="0"/>
              <a:t>Twitter </a:t>
            </a:r>
          </a:p>
          <a:p>
            <a:pPr lvl="2"/>
            <a:r>
              <a:rPr lang="en-US" altLang="ja-JP" dirty="0"/>
              <a:t>140 </a:t>
            </a:r>
            <a:r>
              <a:rPr lang="ja-JP" altLang="en-US"/>
              <a:t>字以内の短い記事を投稿し合うサイト</a:t>
            </a:r>
            <a:endParaRPr lang="en-US" altLang="ja-JP" dirty="0"/>
          </a:p>
          <a:p>
            <a:pPr lvl="1"/>
            <a:r>
              <a:rPr lang="en-US" altLang="ja-JP" dirty="0"/>
              <a:t>Reddit</a:t>
            </a:r>
          </a:p>
          <a:p>
            <a:pPr lvl="2"/>
            <a:r>
              <a:rPr lang="ja-JP" altLang="en-US"/>
              <a:t>ニュース記事</a:t>
            </a:r>
            <a:r>
              <a:rPr lang="en-US" altLang="ja-JP" dirty="0"/>
              <a:t>, </a:t>
            </a:r>
            <a:r>
              <a:rPr lang="ja-JP" altLang="en-US"/>
              <a:t>画像のリンクやテキストを投稿するサイト</a:t>
            </a:r>
            <a:endParaRPr lang="en-US" altLang="ja-JP" dirty="0"/>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pPr lvl="1"/>
            <a:r>
              <a:rPr lang="en-US" altLang="ja-JP" dirty="0" err="1"/>
              <a:t>The_Donald</a:t>
            </a:r>
            <a:r>
              <a:rPr lang="en-US" altLang="ja-JP" dirty="0"/>
              <a:t> (T_D)</a:t>
            </a:r>
          </a:p>
          <a:p>
            <a:pPr lvl="2"/>
            <a:r>
              <a:rPr lang="en-US" altLang="ja-JP" dirty="0"/>
              <a:t>Reddit </a:t>
            </a:r>
            <a:r>
              <a:rPr lang="ja-JP" altLang="en-US"/>
              <a:t>でのトランプ</a:t>
            </a:r>
            <a:r>
              <a:rPr lang="ja-JP" altLang="en-US" dirty="0"/>
              <a:t>についてのチャンネル</a:t>
            </a:r>
            <a:endParaRPr lang="en-US" altLang="ja-JP" dirty="0"/>
          </a:p>
          <a:p>
            <a:pPr lvl="1"/>
            <a:r>
              <a:rPr lang="en-US" altLang="ja-JP" dirty="0"/>
              <a:t>/pol/</a:t>
            </a:r>
          </a:p>
          <a:p>
            <a:pPr lvl="2"/>
            <a:r>
              <a:rPr lang="en-US" altLang="ja-JP" dirty="0"/>
              <a:t>4chan </a:t>
            </a:r>
            <a:r>
              <a:rPr lang="ja-JP" altLang="en-US" dirty="0"/>
              <a:t>という匿名の掲示板</a:t>
            </a:r>
            <a:r>
              <a:rPr lang="ja-JP" altLang="en-US"/>
              <a:t>の政治チャンネル</a:t>
            </a:r>
            <a:endParaRPr lang="en-US" altLang="ja-JP" dirty="0"/>
          </a:p>
          <a:p>
            <a:pPr lvl="1"/>
            <a:r>
              <a:rPr lang="en-US" altLang="ja-JP" dirty="0"/>
              <a:t>Gab</a:t>
            </a:r>
          </a:p>
          <a:p>
            <a:pPr lvl="2"/>
            <a:r>
              <a:rPr lang="ja-JP" altLang="en-US"/>
              <a:t>ほとんど規制がない</a:t>
            </a:r>
            <a:r>
              <a:rPr lang="en-US" altLang="ja-JP" dirty="0"/>
              <a:t>, </a:t>
            </a:r>
            <a:r>
              <a:rPr lang="ja-JP" altLang="en-US"/>
              <a:t>言論の自由をモットーとしたサイト</a:t>
            </a:r>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p:txBody>
          <a:bodyPr/>
          <a:lstStyle/>
          <a:p>
            <a:r>
              <a:rPr lang="ja-JP" altLang="en-US"/>
              <a:t>データセット</a:t>
            </a:r>
            <a:r>
              <a:rPr lang="en-US" altLang="ja-JP" dirty="0"/>
              <a:t> 1</a:t>
            </a:r>
            <a:r>
              <a:rPr lang="ja-JP" altLang="en-US"/>
              <a:t>｜</a:t>
            </a:r>
            <a:r>
              <a:rPr lang="en-US" altLang="ja-JP" dirty="0"/>
              <a:t>SNS </a:t>
            </a:r>
            <a:r>
              <a:rPr lang="ja-JP" altLang="en-US"/>
              <a:t>サイト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1108257" y="6257100"/>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solidFill>
                  <a:schemeClr val="accent2"/>
                </a:solidFill>
              </a:rPr>
              <a:t>ミームの辞書をまとめたクラウドソーシングサービス</a:t>
            </a:r>
            <a:endParaRPr lang="en-US" altLang="ja-JP" b="1" dirty="0">
              <a:solidFill>
                <a:schemeClr val="accent2"/>
              </a:solidFill>
            </a:endParaRPr>
          </a:p>
          <a:p>
            <a:pPr lvl="1"/>
            <a:r>
              <a:rPr lang="ja-JP" altLang="en-US" dirty="0"/>
              <a:t>ミームに対して役立つメタデータを供給</a:t>
            </a:r>
            <a:endParaRPr kumimoji="1" lang="en-US" altLang="ja-JP" dirty="0"/>
          </a:p>
          <a:p>
            <a:pPr lvl="2"/>
            <a:r>
              <a:rPr lang="ja-JP" altLang="en-US" dirty="0"/>
              <a:t>起源</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mc:AlternateContent xmlns:mc="http://schemas.openxmlformats.org/markup-compatibility/2006">
        <mc:Choice xmlns:a14="http://schemas.microsoft.com/office/drawing/2010/main" Requires="a14">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3"/>
                          <a:stretch>
                            <a:fillRect l="-154902" t="-102778" r="-402941" b="-219444"/>
                          </a:stretch>
                        </a:blipFill>
                      </a:tcPr>
                    </a:tc>
                    <a:tc>
                      <a:txBody>
                        <a:bodyPr/>
                        <a:lstStyle/>
                        <a:p>
                          <a:endParaRPr lang="ja-JP"/>
                        </a:p>
                      </a:txBody>
                      <a:tcPr marL="109954" marR="109954" marT="54977" marB="54977">
                        <a:blipFill>
                          <a:blip r:embed="rId3"/>
                          <a:stretch>
                            <a:fillRect l="-254902" t="-102778" r="-302941" b="-219444"/>
                          </a:stretch>
                        </a:blipFill>
                      </a:tcPr>
                    </a:tc>
                    <a:tc>
                      <a:txBody>
                        <a:bodyPr/>
                        <a:lstStyle/>
                        <a:p>
                          <a:endParaRPr lang="ja-JP"/>
                        </a:p>
                      </a:txBody>
                      <a:tcPr marL="109954" marR="109954" marT="54977" marB="54977">
                        <a:blipFill>
                          <a:blip r:embed="rId3"/>
                          <a:stretch>
                            <a:fillRect l="-351456" t="-102778" r="-200000" b="-219444"/>
                          </a:stretch>
                        </a:blipFill>
                      </a:tcPr>
                    </a:tc>
                    <a:tc>
                      <a:txBody>
                        <a:bodyPr/>
                        <a:lstStyle/>
                        <a:p>
                          <a:endParaRPr lang="ja-JP"/>
                        </a:p>
                      </a:txBody>
                      <a:tcPr marL="109954" marR="109954" marT="54977" marB="54977">
                        <a:blipFill>
                          <a:blip r:embed="rId3"/>
                          <a:stretch>
                            <a:fillRect l="-455882" t="-102778" r="-101961" b="-219444"/>
                          </a:stretch>
                        </a:blipFill>
                      </a:tcPr>
                    </a:tc>
                    <a:tc>
                      <a:txBody>
                        <a:bodyPr/>
                        <a:lstStyle/>
                        <a:p>
                          <a:endParaRPr lang="ja-JP"/>
                        </a:p>
                      </a:txBody>
                      <a:tcPr marL="109954" marR="109954" marT="54977" marB="54977">
                        <a:blipFill>
                          <a:blip r:embed="rId3"/>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3"/>
                          <a:stretch>
                            <a:fillRect l="-154902" t="-208571" r="-402941" b="-125714"/>
                          </a:stretch>
                        </a:blipFill>
                      </a:tcPr>
                    </a:tc>
                    <a:tc>
                      <a:txBody>
                        <a:bodyPr/>
                        <a:lstStyle/>
                        <a:p>
                          <a:endParaRPr lang="ja-JP"/>
                        </a:p>
                      </a:txBody>
                      <a:tcPr marL="109954" marR="109954" marT="54977" marB="54977">
                        <a:blipFill>
                          <a:blip r:embed="rId3"/>
                          <a:stretch>
                            <a:fillRect l="-254902" t="-208571" r="-302941" b="-125714"/>
                          </a:stretch>
                        </a:blipFill>
                      </a:tcPr>
                    </a:tc>
                    <a:tc>
                      <a:txBody>
                        <a:bodyPr/>
                        <a:lstStyle/>
                        <a:p>
                          <a:endParaRPr lang="ja-JP"/>
                        </a:p>
                      </a:txBody>
                      <a:tcPr marL="109954" marR="109954" marT="54977" marB="54977">
                        <a:blipFill>
                          <a:blip r:embed="rId3"/>
                          <a:stretch>
                            <a:fillRect l="-351456" t="-208571" r="-200000" b="-125714"/>
                          </a:stretch>
                        </a:blipFill>
                      </a:tcPr>
                    </a:tc>
                    <a:tc>
                      <a:txBody>
                        <a:bodyPr/>
                        <a:lstStyle/>
                        <a:p>
                          <a:endParaRPr lang="ja-JP"/>
                        </a:p>
                      </a:txBody>
                      <a:tcPr marL="109954" marR="109954" marT="54977" marB="54977">
                        <a:blipFill>
                          <a:blip r:embed="rId3"/>
                          <a:stretch>
                            <a:fillRect l="-455882" t="-208571" r="-101961" b="-125714"/>
                          </a:stretch>
                        </a:blipFill>
                      </a:tcPr>
                    </a:tc>
                    <a:tc>
                      <a:txBody>
                        <a:bodyPr/>
                        <a:lstStyle/>
                        <a:p>
                          <a:endParaRPr lang="ja-JP"/>
                        </a:p>
                      </a:txBody>
                      <a:tcPr marL="109954" marR="109954" marT="54977" marB="54977">
                        <a:blipFill>
                          <a:blip r:embed="rId3"/>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3"/>
                          <a:stretch>
                            <a:fillRect l="-154902" t="-300000" r="-402941" b="-22222"/>
                          </a:stretch>
                        </a:blipFill>
                      </a:tcPr>
                    </a:tc>
                    <a:tc>
                      <a:txBody>
                        <a:bodyPr/>
                        <a:lstStyle/>
                        <a:p>
                          <a:endParaRPr lang="ja-JP"/>
                        </a:p>
                      </a:txBody>
                      <a:tcPr marL="109954" marR="109954" marT="54977" marB="54977">
                        <a:blipFill>
                          <a:blip r:embed="rId3"/>
                          <a:stretch>
                            <a:fillRect l="-254902" t="-300000" r="-302941" b="-22222"/>
                          </a:stretch>
                        </a:blipFill>
                      </a:tcPr>
                    </a:tc>
                    <a:tc>
                      <a:txBody>
                        <a:bodyPr/>
                        <a:lstStyle/>
                        <a:p>
                          <a:endParaRPr lang="ja-JP"/>
                        </a:p>
                      </a:txBody>
                      <a:tcPr marL="109954" marR="109954" marT="54977" marB="54977">
                        <a:blipFill>
                          <a:blip r:embed="rId3"/>
                          <a:stretch>
                            <a:fillRect l="-351456" t="-300000" r="-200000" b="-22222"/>
                          </a:stretch>
                        </a:blipFill>
                      </a:tcPr>
                    </a:tc>
                    <a:tc>
                      <a:txBody>
                        <a:bodyPr/>
                        <a:lstStyle/>
                        <a:p>
                          <a:endParaRPr lang="ja-JP"/>
                        </a:p>
                      </a:txBody>
                      <a:tcPr marL="109954" marR="109954" marT="54977" marB="54977">
                        <a:blipFill>
                          <a:blip r:embed="rId3"/>
                          <a:stretch>
                            <a:fillRect l="-455882" t="-300000" r="-101961" b="-22222"/>
                          </a:stretch>
                        </a:blipFill>
                      </a:tcPr>
                    </a:tc>
                    <a:tc>
                      <a:txBody>
                        <a:bodyPr/>
                        <a:lstStyle/>
                        <a:p>
                          <a:endParaRPr lang="ja-JP"/>
                        </a:p>
                      </a:txBody>
                      <a:tcPr marL="109954" marR="109954" marT="54977" marB="54977">
                        <a:blipFill>
                          <a:blip r:embed="rId3"/>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a:xfrm>
            <a:off x="613774" y="142876"/>
            <a:ext cx="8200441" cy="883163"/>
          </a:xfrm>
        </p:spPr>
        <p:txBody>
          <a:bodyPr/>
          <a:lstStyle/>
          <a:p>
            <a:r>
              <a:rPr lang="ja-JP" altLang="en-US"/>
              <a:t>データセット</a:t>
            </a:r>
            <a:r>
              <a:rPr lang="en-US" altLang="ja-JP" dirty="0"/>
              <a:t> 2</a:t>
            </a:r>
            <a:r>
              <a:rPr lang="ja-JP" altLang="en-US"/>
              <a:t>｜ミームを格納したデータベース</a:t>
            </a:r>
          </a:p>
        </p:txBody>
      </p:sp>
      <p:sp>
        <p:nvSpPr>
          <p:cNvPr id="5" name="正方形/長方形 4">
            <a:extLst>
              <a:ext uri="{FF2B5EF4-FFF2-40B4-BE49-F238E27FC236}">
                <a16:creationId xmlns:a16="http://schemas.microsoft.com/office/drawing/2014/main" id="{39A648A7-A984-6248-972F-AD97C670BA2C}"/>
              </a:ext>
            </a:extLst>
          </p:cNvPr>
          <p:cNvSpPr/>
          <p:nvPr/>
        </p:nvSpPr>
        <p:spPr>
          <a:xfrm>
            <a:off x="827314" y="4463535"/>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DDC86380-2D66-CD45-BBC9-9AD589F16468}"/>
              </a:ext>
            </a:extLst>
          </p:cNvPr>
          <p:cNvSpPr>
            <a:spLocks noGrp="1"/>
          </p:cNvSpPr>
          <p:nvPr>
            <p:ph type="sldNum" sz="quarter" idx="12"/>
          </p:nvPr>
        </p:nvSpPr>
        <p:spPr>
          <a:xfrm>
            <a:off x="2207211" y="6356351"/>
            <a:ext cx="2057400" cy="365125"/>
          </a:xfrm>
        </p:spPr>
        <p:txBody>
          <a:bodyPr/>
          <a:lstStyle/>
          <a:p>
            <a:fld id="{3E48B941-74AF-4648-A5A2-DF81533F4F8C}" type="slidenum">
              <a:rPr kumimoji="1" lang="ja-JP" altLang="en-US" smtClean="0"/>
              <a:t>6</a:t>
            </a:fld>
            <a:endParaRPr kumimoji="1" lang="ja-JP" altLang="en-US" dirty="0"/>
          </a:p>
        </p:txBody>
      </p:sp>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1357267165"/>
              </p:ext>
            </p:extLst>
          </p:nvPr>
        </p:nvGraphicFramePr>
        <p:xfrm>
          <a:off x="689971" y="1106129"/>
          <a:ext cx="3982065" cy="55011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55823" y="1171580"/>
            <a:ext cx="4415299" cy="5928467"/>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a:t>
            </a:r>
            <a:r>
              <a:rPr lang="ja-JP" altLang="en-US"/>
              <a:t>はクラスタ内の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6</a:t>
            </a:fld>
            <a:endParaRPr lang="ja-JP" altLang="en-US" dirty="0"/>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害のないミームが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分析｜</a:t>
            </a:r>
            <a:r>
              <a:rPr kumimoji="1" lang="en-US" altLang="ja-JP" dirty="0"/>
              <a:t>SNS </a:t>
            </a:r>
            <a:r>
              <a:rPr kumimoji="1" lang="ja-JP" altLang="en-US"/>
              <a:t>毎に投稿されるミームの割合</a:t>
            </a:r>
          </a:p>
        </p:txBody>
      </p:sp>
      <p:grpSp>
        <p:nvGrpSpPr>
          <p:cNvPr id="29" name="グループ化 28">
            <a:extLst>
              <a:ext uri="{FF2B5EF4-FFF2-40B4-BE49-F238E27FC236}">
                <a16:creationId xmlns:a16="http://schemas.microsoft.com/office/drawing/2014/main" id="{A1F1F9F5-22EF-854E-8213-5B13D9CD2159}"/>
              </a:ext>
            </a:extLst>
          </p:cNvPr>
          <p:cNvGrpSpPr/>
          <p:nvPr/>
        </p:nvGrpSpPr>
        <p:grpSpPr>
          <a:xfrm>
            <a:off x="678055" y="3886271"/>
            <a:ext cx="7834574" cy="2855298"/>
            <a:chOff x="173034" y="1057843"/>
            <a:chExt cx="8844842" cy="3223489"/>
          </a:xfrm>
        </p:grpSpPr>
        <p:pic>
          <p:nvPicPr>
            <p:cNvPr id="5" name="図 4">
              <a:extLst>
                <a:ext uri="{FF2B5EF4-FFF2-40B4-BE49-F238E27FC236}">
                  <a16:creationId xmlns:a16="http://schemas.microsoft.com/office/drawing/2014/main" id="{747EC4BD-C39D-024A-9817-0799450C7BB2}"/>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6" name="正方形/長方形 5">
              <a:extLst>
                <a:ext uri="{FF2B5EF4-FFF2-40B4-BE49-F238E27FC236}">
                  <a16:creationId xmlns:a16="http://schemas.microsoft.com/office/drawing/2014/main" id="{76921C43-07E2-CD48-BFE4-FBD0E00D0C1E}"/>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7" name="正方形/長方形 6">
              <a:extLst>
                <a:ext uri="{FF2B5EF4-FFF2-40B4-BE49-F238E27FC236}">
                  <a16:creationId xmlns:a16="http://schemas.microsoft.com/office/drawing/2014/main" id="{5586A141-223C-D14D-8095-E951DEA89B00}"/>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8" name="正方形/長方形 7">
              <a:extLst>
                <a:ext uri="{FF2B5EF4-FFF2-40B4-BE49-F238E27FC236}">
                  <a16:creationId xmlns:a16="http://schemas.microsoft.com/office/drawing/2014/main" id="{029C5A48-B7FA-F74C-84F3-4A053C420DF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 name="正方形/長方形 8">
              <a:extLst>
                <a:ext uri="{FF2B5EF4-FFF2-40B4-BE49-F238E27FC236}">
                  <a16:creationId xmlns:a16="http://schemas.microsoft.com/office/drawing/2014/main" id="{A420CDA2-5754-DC43-891A-9DD17F9A9D53}"/>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0" name="正方形/長方形 9">
              <a:extLst>
                <a:ext uri="{FF2B5EF4-FFF2-40B4-BE49-F238E27FC236}">
                  <a16:creationId xmlns:a16="http://schemas.microsoft.com/office/drawing/2014/main" id="{A9036454-855F-7C4B-9210-DDEAD2554248}"/>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1" name="正方形/長方形 10">
              <a:extLst>
                <a:ext uri="{FF2B5EF4-FFF2-40B4-BE49-F238E27FC236}">
                  <a16:creationId xmlns:a16="http://schemas.microsoft.com/office/drawing/2014/main" id="{270DD055-5632-824B-8F0E-4DED60AD3C4B}"/>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2" name="正方形/長方形 11">
              <a:extLst>
                <a:ext uri="{FF2B5EF4-FFF2-40B4-BE49-F238E27FC236}">
                  <a16:creationId xmlns:a16="http://schemas.microsoft.com/office/drawing/2014/main" id="{E379FC15-AB74-614C-9070-3EDBC54DA5F5}"/>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3" name="正方形/長方形 12">
              <a:extLst>
                <a:ext uri="{FF2B5EF4-FFF2-40B4-BE49-F238E27FC236}">
                  <a16:creationId xmlns:a16="http://schemas.microsoft.com/office/drawing/2014/main" id="{049F9BCB-756F-EA49-80DB-55BD6197C02F}"/>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4" name="正方形/長方形 13">
              <a:extLst>
                <a:ext uri="{FF2B5EF4-FFF2-40B4-BE49-F238E27FC236}">
                  <a16:creationId xmlns:a16="http://schemas.microsoft.com/office/drawing/2014/main" id="{C98E3C17-952A-D44B-A83E-3EB3C3A924B5}"/>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5" name="正方形/長方形 14">
              <a:extLst>
                <a:ext uri="{FF2B5EF4-FFF2-40B4-BE49-F238E27FC236}">
                  <a16:creationId xmlns:a16="http://schemas.microsoft.com/office/drawing/2014/main" id="{DB4A1623-4BFF-1749-82D4-71292D841BCE}"/>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6" name="正方形/長方形 15">
              <a:extLst>
                <a:ext uri="{FF2B5EF4-FFF2-40B4-BE49-F238E27FC236}">
                  <a16:creationId xmlns:a16="http://schemas.microsoft.com/office/drawing/2014/main" id="{81CD10F2-C4E2-2441-98B8-4D8C559E5938}"/>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7" name="正方形/長方形 16">
              <a:extLst>
                <a:ext uri="{FF2B5EF4-FFF2-40B4-BE49-F238E27FC236}">
                  <a16:creationId xmlns:a16="http://schemas.microsoft.com/office/drawing/2014/main" id="{CF5C6EDA-50B1-0945-816D-DDA0D04AB7EC}"/>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8" name="正方形/長方形 17">
              <a:extLst>
                <a:ext uri="{FF2B5EF4-FFF2-40B4-BE49-F238E27FC236}">
                  <a16:creationId xmlns:a16="http://schemas.microsoft.com/office/drawing/2014/main" id="{0B668403-3B73-584A-8C31-ED80F7D70105}"/>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9" name="正方形/長方形 18">
              <a:extLst>
                <a:ext uri="{FF2B5EF4-FFF2-40B4-BE49-F238E27FC236}">
                  <a16:creationId xmlns:a16="http://schemas.microsoft.com/office/drawing/2014/main" id="{DA759C3D-88E7-9148-9046-518BBEB050F9}"/>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0" name="正方形/長方形 19">
              <a:extLst>
                <a:ext uri="{FF2B5EF4-FFF2-40B4-BE49-F238E27FC236}">
                  <a16:creationId xmlns:a16="http://schemas.microsoft.com/office/drawing/2014/main" id="{55D1C744-3842-D049-B9A6-2405EA03B0B7}"/>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1" name="正方形/長方形 20">
              <a:extLst>
                <a:ext uri="{FF2B5EF4-FFF2-40B4-BE49-F238E27FC236}">
                  <a16:creationId xmlns:a16="http://schemas.microsoft.com/office/drawing/2014/main" id="{533E44FA-EBC5-BF41-ACB1-08B23BF2D4DD}"/>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2" name="正方形/長方形 21">
              <a:extLst>
                <a:ext uri="{FF2B5EF4-FFF2-40B4-BE49-F238E27FC236}">
                  <a16:creationId xmlns:a16="http://schemas.microsoft.com/office/drawing/2014/main" id="{78EC6515-3FA5-724D-9A23-2F287504284F}"/>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3" name="正方形/長方形 22">
              <a:extLst>
                <a:ext uri="{FF2B5EF4-FFF2-40B4-BE49-F238E27FC236}">
                  <a16:creationId xmlns:a16="http://schemas.microsoft.com/office/drawing/2014/main" id="{08156F66-7AD0-4442-867E-FD655C909514}"/>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4" name="正方形/長方形 23">
              <a:extLst>
                <a:ext uri="{FF2B5EF4-FFF2-40B4-BE49-F238E27FC236}">
                  <a16:creationId xmlns:a16="http://schemas.microsoft.com/office/drawing/2014/main" id="{4ED2E90F-CAD9-CA4A-B0BE-2A53B0763F1C}"/>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5" name="正方形/長方形 24">
              <a:extLst>
                <a:ext uri="{FF2B5EF4-FFF2-40B4-BE49-F238E27FC236}">
                  <a16:creationId xmlns:a16="http://schemas.microsoft.com/office/drawing/2014/main" id="{054853BF-DE80-0D43-A1FC-8C232AE86599}"/>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6" name="正方形/長方形 25">
              <a:extLst>
                <a:ext uri="{FF2B5EF4-FFF2-40B4-BE49-F238E27FC236}">
                  <a16:creationId xmlns:a16="http://schemas.microsoft.com/office/drawing/2014/main" id="{C22C80D6-CB9D-1745-AF2C-E6D931451571}"/>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7" name="正方形/長方形 26">
              <a:extLst>
                <a:ext uri="{FF2B5EF4-FFF2-40B4-BE49-F238E27FC236}">
                  <a16:creationId xmlns:a16="http://schemas.microsoft.com/office/drawing/2014/main" id="{89965647-D886-9D4B-9EF5-05ADCA9629B2}"/>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Tree>
    <p:extLst>
      <p:ext uri="{BB962C8B-B14F-4D97-AF65-F5344CB8AC3E}">
        <p14:creationId xmlns:p14="http://schemas.microsoft.com/office/powerpoint/2010/main" val="133936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endParaRPr kumimoji="1" lang="en-US" altLang="ja-JP" dirty="0"/>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lang="ja-JP" altLang="en-US"/>
              <a:t>分析</a:t>
            </a:r>
            <a:r>
              <a:rPr kumimoji="1" lang="ja-JP" altLang="en-US"/>
              <a:t>｜ミームの投稿数の推移</a:t>
            </a:r>
          </a:p>
        </p:txBody>
      </p:sp>
      <p:pic>
        <p:nvPicPr>
          <p:cNvPr id="14" name="図 13">
            <a:extLst>
              <a:ext uri="{FF2B5EF4-FFF2-40B4-BE49-F238E27FC236}">
                <a16:creationId xmlns:a16="http://schemas.microsoft.com/office/drawing/2014/main" id="{4612C18B-DB5E-3945-BBC2-6A3F07E56FF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3160297"/>
            <a:ext cx="4263190" cy="2906914"/>
          </a:xfrm>
          <a:prstGeom prst="rect">
            <a:avLst/>
          </a:prstGeom>
        </p:spPr>
      </p:pic>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476423"/>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dirty="0">
                <a:solidFill>
                  <a:schemeClr val="tx2"/>
                </a:solidFill>
                <a:latin typeface="Meiryo" charset="-128"/>
                <a:ea typeface="Meiryo" charset="-128"/>
                <a:cs typeface="Meiryo" charset="-128"/>
              </a:rPr>
              <a:t>継続的</a:t>
            </a:r>
            <a:r>
              <a:rPr lang="ja-JP" altLang="en-US" dirty="0">
                <a:solidFill>
                  <a:schemeClr val="tx2"/>
                </a:solidFill>
                <a:latin typeface="Meiryo" charset="-128"/>
                <a:ea typeface="Meiryo" charset="-128"/>
                <a:cs typeface="Meiryo" charset="-128"/>
              </a:rPr>
              <a:t>な</a:t>
            </a:r>
            <a:r>
              <a:rPr lang="en-US" altLang="ja-JP" dirty="0">
                <a:solidFill>
                  <a:schemeClr val="tx2"/>
                </a:solidFill>
                <a:latin typeface="Meiryo" charset="-128"/>
                <a:ea typeface="Meiryo" charset="-128"/>
                <a:cs typeface="Meiryo" charset="-128"/>
              </a:rPr>
              <a:t> </a:t>
            </a:r>
            <a:br>
              <a:rPr lang="en-US" altLang="ja-JP" dirty="0">
                <a:solidFill>
                  <a:schemeClr val="tx2"/>
                </a:solidFill>
                <a:latin typeface="Meiryo" charset="-128"/>
                <a:ea typeface="Meiryo" charset="-128"/>
                <a:cs typeface="Meiryo" charset="-128"/>
              </a:rPr>
            </a:br>
            <a:r>
              <a:rPr lang="en-US" altLang="ja-JP" dirty="0">
                <a:solidFill>
                  <a:schemeClr val="tx2"/>
                </a:solidFill>
                <a:ea typeface="Meiryo" charset="-128"/>
                <a:cs typeface="Meiryo" charset="-128"/>
              </a:rPr>
              <a:t>/pol/ </a:t>
            </a:r>
            <a:r>
              <a:rPr lang="ja-JP" altLang="en-US" dirty="0">
                <a:solidFill>
                  <a:schemeClr val="tx2"/>
                </a:solidFill>
                <a:latin typeface="Meiryo" charset="-128"/>
                <a:ea typeface="Meiryo" charset="-128"/>
                <a:cs typeface="Meiryo" charset="-128"/>
              </a:rPr>
              <a:t>への</a:t>
            </a:r>
            <a:r>
              <a:rPr kumimoji="1" lang="ja-JP" altLang="en-US"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3122754"/>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997361"/>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348249"/>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dirty="0">
                <a:solidFill>
                  <a:schemeClr val="tx2"/>
                </a:solidFill>
                <a:latin typeface="Meiryo" charset="-128"/>
                <a:ea typeface="Meiryo" charset="-128"/>
                <a:cs typeface="Meiryo" charset="-128"/>
              </a:rPr>
              <a:t>Mainstream</a:t>
            </a:r>
            <a:r>
              <a:rPr kumimoji="1" lang="ja-JP" altLang="en-US" dirty="0">
                <a:solidFill>
                  <a:schemeClr val="tx2"/>
                </a:solidFill>
                <a:latin typeface="Meiryo" charset="-128"/>
                <a:ea typeface="Meiryo" charset="-128"/>
                <a:cs typeface="Meiryo" charset="-128"/>
              </a:rPr>
              <a:t> で</a:t>
            </a:r>
            <a:endParaRPr kumimoji="1" lang="en-US" altLang="ja-JP" dirty="0">
              <a:solidFill>
                <a:schemeClr val="tx2"/>
              </a:solidFill>
              <a:latin typeface="Meiryo" charset="-128"/>
              <a:ea typeface="Meiryo" charset="-128"/>
              <a:cs typeface="Meiryo" charset="-128"/>
            </a:endParaRPr>
          </a:p>
          <a:p>
            <a:pPr algn="ctr"/>
            <a:r>
              <a:rPr lang="ja-JP" altLang="en-US" dirty="0">
                <a:solidFill>
                  <a:schemeClr val="tx2"/>
                </a:solidFill>
                <a:latin typeface="Meiryo" charset="-128"/>
                <a:ea typeface="Meiryo" charset="-128"/>
                <a:cs typeface="Meiryo" charset="-128"/>
              </a:rPr>
              <a:t>ほとんど投稿無し</a:t>
            </a:r>
            <a:endParaRPr kumimoji="1" lang="ja-JP" altLang="en-US" dirty="0">
              <a:solidFill>
                <a:schemeClr val="tx2"/>
              </a:solidFill>
              <a:latin typeface="Meiryo" charset="-128"/>
              <a:ea typeface="Meiryo" charset="-128"/>
              <a:cs typeface="Meiryo" charset="-128"/>
            </a:endParaRPr>
          </a:p>
        </p:txBody>
      </p:sp>
      <p:pic>
        <p:nvPicPr>
          <p:cNvPr id="21" name="図 20">
            <a:extLst>
              <a:ext uri="{FF2B5EF4-FFF2-40B4-BE49-F238E27FC236}">
                <a16:creationId xmlns:a16="http://schemas.microsoft.com/office/drawing/2014/main" id="{5E822685-3FAB-9840-99C2-81D02A3E0E39}"/>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3217207"/>
            <a:ext cx="4066070" cy="2818303"/>
          </a:xfrm>
          <a:prstGeom prst="rect">
            <a:avLst/>
          </a:prstGeom>
        </p:spPr>
      </p:pic>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2170995"/>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dirty="0">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a:t>
            </a:r>
          </a:p>
          <a:p>
            <a:pPr algn="ctr"/>
            <a:r>
              <a:rPr lang="ja-JP" altLang="en-US" dirty="0">
                <a:solidFill>
                  <a:schemeClr val="tx2"/>
                </a:solidFill>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2128895"/>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br>
              <a:rPr kumimoji="1" lang="en-US" altLang="ja-JP" dirty="0">
                <a:solidFill>
                  <a:schemeClr val="tx2"/>
                </a:solidFill>
                <a:ea typeface="Meiryo" charset="-128"/>
                <a:cs typeface="Meiryo" charset="-128"/>
              </a:rPr>
            </a:b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817326"/>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35271" y="2775226"/>
            <a:ext cx="565143" cy="182366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5282702"/>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866876"/>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a:solidFill>
                  <a:schemeClr val="tx2"/>
                </a:solidFill>
                <a:ea typeface="Meiryo" charset="-128"/>
                <a:cs typeface="Meiryo" charset="-128"/>
              </a:rPr>
              <a:t>継続的な投稿</a:t>
            </a:r>
            <a:endParaRPr lang="en-US" altLang="ja-JP"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9" y="3247225"/>
            <a:ext cx="546284" cy="2047813"/>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52550" y="6083454"/>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87762" y="5985631"/>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6083160"/>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760258"/>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5060940"/>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5165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5927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379259" y="1232210"/>
            <a:ext cx="3177989" cy="597856"/>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b="1">
                <a:solidFill>
                  <a:srgbClr val="4C4D4C"/>
                </a:solidFill>
                <a:ea typeface="メイリオ" charset="-128"/>
              </a:rPr>
              <a:t>政治的ミームの投稿数推移は</a:t>
            </a:r>
            <a:br>
              <a:rPr lang="en-US" altLang="ja-JP" b="1" dirty="0">
                <a:solidFill>
                  <a:srgbClr val="4C4D4C"/>
                </a:solidFill>
                <a:ea typeface="メイリオ" charset="-128"/>
              </a:rPr>
            </a:br>
            <a:r>
              <a:rPr lang="ja-JP" altLang="en-US" b="1">
                <a:solidFill>
                  <a:srgbClr val="4C4D4C"/>
                </a:solidFill>
                <a:ea typeface="メイリオ" charset="-128"/>
              </a:rPr>
              <a:t>実世界の出来事と密接に関係</a:t>
            </a:r>
            <a:endParaRPr lang="en-US" altLang="ja-JP"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16200000">
            <a:off x="5822574" y="13444"/>
            <a:ext cx="336181" cy="402067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88254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659685"/>
            <a:ext cx="3864429" cy="3023827"/>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00050" lvl="1" indent="-400050">
              <a:lnSpc>
                <a:spcPct val="150000"/>
              </a:lnSpc>
              <a:spcAft>
                <a:spcPts val="0"/>
              </a:spcAft>
              <a:buClrTx/>
              <a:buFont typeface="+mj-lt"/>
              <a:buAutoNum type="romanUcPeriod"/>
            </a:pPr>
            <a:r>
              <a:rPr lang="ja-JP" altLang="en-US" sz="1800"/>
              <a:t>各事象発生時にポールを立て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「事象の発生要因」として抽出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「事象の発生要因」内で事前に発生した事象を再帰的に置換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「投稿に起因する</a:t>
            </a:r>
            <a:r>
              <a:rPr lang="en-US" altLang="ja-JP" sz="1800" dirty="0"/>
              <a:t> SNS</a:t>
            </a:r>
            <a:r>
              <a:rPr lang="ja-JP" altLang="en-US" sz="1800"/>
              <a:t>」を特定</a:t>
            </a:r>
            <a:endParaRPr lang="en-US" altLang="ja-JP" sz="1800" dirty="0"/>
          </a:p>
        </p:txBody>
      </p:sp>
      <p:pic>
        <p:nvPicPr>
          <p:cNvPr id="8" name="図 7">
            <a:extLst>
              <a:ext uri="{FF2B5EF4-FFF2-40B4-BE49-F238E27FC236}">
                <a16:creationId xmlns:a16="http://schemas.microsoft.com/office/drawing/2014/main" id="{04101534-B70B-1741-9409-3F49390C06C4}"/>
              </a:ext>
            </a:extLst>
          </p:cNvPr>
          <p:cNvPicPr>
            <a:picLocks noChangeAspect="1"/>
          </p:cNvPicPr>
          <p:nvPr/>
        </p:nvPicPr>
        <p:blipFill>
          <a:blip r:embed="rId3"/>
          <a:stretch>
            <a:fillRect/>
          </a:stretch>
        </p:blipFill>
        <p:spPr>
          <a:xfrm>
            <a:off x="3909196" y="1544053"/>
            <a:ext cx="5234804" cy="5390147"/>
          </a:xfrm>
          <a:prstGeom prst="rect">
            <a:avLst/>
          </a:prstGeom>
        </p:spPr>
      </p:pic>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28650" y="1171580"/>
            <a:ext cx="7886700" cy="613677"/>
          </a:xfrm>
        </p:spPr>
        <p:txBody>
          <a:bodyPr/>
          <a:lstStyle/>
          <a:p>
            <a:r>
              <a:rPr lang="en-US" altLang="ja-JP" b="1" dirty="0">
                <a:solidFill>
                  <a:schemeClr val="accent1"/>
                </a:solidFill>
              </a:rPr>
              <a:t> </a:t>
            </a:r>
            <a:r>
              <a:rPr lang="ja-JP" altLang="en-US"/>
              <a:t>ミームの投稿</a:t>
            </a:r>
            <a:r>
              <a:rPr lang="en-US" altLang="ja-JP" dirty="0"/>
              <a:t> (</a:t>
            </a:r>
            <a:r>
              <a:rPr lang="ja-JP" altLang="en-US"/>
              <a:t>事象</a:t>
            </a:r>
            <a:r>
              <a:rPr lang="en-US" altLang="ja-JP" dirty="0"/>
              <a:t>) </a:t>
            </a:r>
            <a:r>
              <a:rPr lang="ja-JP" altLang="en-US"/>
              <a:t>がどの</a:t>
            </a:r>
            <a:r>
              <a:rPr lang="en-US" altLang="ja-JP" dirty="0"/>
              <a:t> SNS </a:t>
            </a:r>
            <a:r>
              <a:rPr lang="ja-JP" altLang="en-US"/>
              <a:t>に起因するかを調査</a:t>
            </a:r>
          </a:p>
        </p:txBody>
      </p:sp>
      <p:sp>
        <p:nvSpPr>
          <p:cNvPr id="15" name="コンテンツ プレースホルダー 2">
            <a:extLst>
              <a:ext uri="{FF2B5EF4-FFF2-40B4-BE49-F238E27FC236}">
                <a16:creationId xmlns:a16="http://schemas.microsoft.com/office/drawing/2014/main" id="{17C2A0C7-713F-3F48-8E5C-698E0BB70FC5}"/>
              </a:ext>
            </a:extLst>
          </p:cNvPr>
          <p:cNvSpPr txBox="1">
            <a:spLocks/>
          </p:cNvSpPr>
          <p:nvPr/>
        </p:nvSpPr>
        <p:spPr>
          <a:xfrm>
            <a:off x="3957787" y="4438860"/>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事象の</a:t>
            </a:r>
            <a:br>
              <a:rPr lang="en-US" altLang="ja-JP" sz="1800" dirty="0"/>
            </a:br>
            <a:r>
              <a:rPr lang="ja-JP" altLang="en-US" sz="1800"/>
              <a:t>発生要因</a:t>
            </a:r>
            <a:endParaRPr lang="en-US" altLang="ja-JP" sz="1800" dirty="0"/>
          </a:p>
        </p:txBody>
      </p:sp>
      <p:sp>
        <p:nvSpPr>
          <p:cNvPr id="18" name="コンテンツ プレースホルダー 2">
            <a:extLst>
              <a:ext uri="{FF2B5EF4-FFF2-40B4-BE49-F238E27FC236}">
                <a16:creationId xmlns:a16="http://schemas.microsoft.com/office/drawing/2014/main" id="{07898039-27ED-DA4A-B4F8-F88C2748E518}"/>
              </a:ext>
            </a:extLst>
          </p:cNvPr>
          <p:cNvSpPr txBox="1">
            <a:spLocks/>
          </p:cNvSpPr>
          <p:nvPr/>
        </p:nvSpPr>
        <p:spPr>
          <a:xfrm>
            <a:off x="3885599" y="5742626"/>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投稿に起因する</a:t>
            </a:r>
            <a:r>
              <a:rPr lang="en-US" altLang="ja-JP" sz="1800" dirty="0"/>
              <a:t> SNS</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3687757" y="1797165"/>
            <a:ext cx="461665" cy="2169825"/>
          </a:xfrm>
          <a:prstGeom prst="rect">
            <a:avLst/>
          </a:prstGeom>
          <a:noFill/>
        </p:spPr>
        <p:txBody>
          <a:bodyPr vert="eaVert" wrap="none" rtlCol="0">
            <a:spAutoFit/>
          </a:bodyPr>
          <a:lstStyle/>
          <a:p>
            <a:r>
              <a:rPr lang="ja-JP" altLang="en-US"/>
              <a:t>各ミームの発生確</a:t>
            </a:r>
            <a:r>
              <a:rPr kumimoji="1" lang="ja-JP" altLang="en-US"/>
              <a:t>率</a:t>
            </a:r>
          </a:p>
        </p:txBody>
      </p:sp>
      <p:cxnSp>
        <p:nvCxnSpPr>
          <p:cNvPr id="49" name="直線矢印コネクタ 48">
            <a:extLst>
              <a:ext uri="{FF2B5EF4-FFF2-40B4-BE49-F238E27FC236}">
                <a16:creationId xmlns:a16="http://schemas.microsoft.com/office/drawing/2014/main" id="{92153818-CFD2-0444-918A-58C822F8FC8B}"/>
              </a:ext>
            </a:extLst>
          </p:cNvPr>
          <p:cNvCxnSpPr>
            <a:cxnSpLocks/>
          </p:cNvCxnSpPr>
          <p:nvPr/>
        </p:nvCxnSpPr>
        <p:spPr>
          <a:xfrm flipV="1">
            <a:off x="4078206" y="2518458"/>
            <a:ext cx="0" cy="707986"/>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cxnSp>
        <p:nvCxnSpPr>
          <p:cNvPr id="52" name="直線矢印コネクタ 51">
            <a:extLst>
              <a:ext uri="{FF2B5EF4-FFF2-40B4-BE49-F238E27FC236}">
                <a16:creationId xmlns:a16="http://schemas.microsoft.com/office/drawing/2014/main" id="{7017EBFB-5A50-214A-8E36-B29686450BFC}"/>
              </a:ext>
            </a:extLst>
          </p:cNvPr>
          <p:cNvCxnSpPr>
            <a:cxnSpLocks/>
          </p:cNvCxnSpPr>
          <p:nvPr/>
        </p:nvCxnSpPr>
        <p:spPr>
          <a:xfrm flipV="1">
            <a:off x="4080135" y="3249592"/>
            <a:ext cx="0" cy="707986"/>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cxnSp>
        <p:nvCxnSpPr>
          <p:cNvPr id="53" name="直線矢印コネクタ 52">
            <a:extLst>
              <a:ext uri="{FF2B5EF4-FFF2-40B4-BE49-F238E27FC236}">
                <a16:creationId xmlns:a16="http://schemas.microsoft.com/office/drawing/2014/main" id="{1127EDFB-9F82-B94F-9FFC-AEE1F207C262}"/>
              </a:ext>
            </a:extLst>
          </p:cNvPr>
          <p:cNvCxnSpPr>
            <a:cxnSpLocks/>
          </p:cNvCxnSpPr>
          <p:nvPr/>
        </p:nvCxnSpPr>
        <p:spPr>
          <a:xfrm flipV="1">
            <a:off x="4068561" y="1733309"/>
            <a:ext cx="0" cy="707986"/>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56" name="右中かっこ 55">
            <a:extLst>
              <a:ext uri="{FF2B5EF4-FFF2-40B4-BE49-F238E27FC236}">
                <a16:creationId xmlns:a16="http://schemas.microsoft.com/office/drawing/2014/main" id="{72E72F48-F941-D043-906D-8EE652C56881}"/>
              </a:ext>
            </a:extLst>
          </p:cNvPr>
          <p:cNvSpPr/>
          <p:nvPr/>
        </p:nvSpPr>
        <p:spPr>
          <a:xfrm>
            <a:off x="6727371" y="4343400"/>
            <a:ext cx="228600" cy="1066800"/>
          </a:xfrm>
          <a:prstGeom prst="rightBrace">
            <a:avLst/>
          </a:prstGeom>
          <a:solidFill>
            <a:schemeClr val="bg1"/>
          </a:solidFill>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7" name="右中かっこ 56">
            <a:extLst>
              <a:ext uri="{FF2B5EF4-FFF2-40B4-BE49-F238E27FC236}">
                <a16:creationId xmlns:a16="http://schemas.microsoft.com/office/drawing/2014/main" id="{0EC2635E-7A27-EC43-B224-AC88425409A2}"/>
              </a:ext>
            </a:extLst>
          </p:cNvPr>
          <p:cNvSpPr/>
          <p:nvPr/>
        </p:nvSpPr>
        <p:spPr>
          <a:xfrm>
            <a:off x="5682342" y="4354286"/>
            <a:ext cx="228600" cy="1066800"/>
          </a:xfrm>
          <a:prstGeom prst="rightBrace">
            <a:avLst/>
          </a:prstGeom>
          <a:solidFill>
            <a:schemeClr val="bg1"/>
          </a:solidFill>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7" name="左右矢印 66">
            <a:extLst>
              <a:ext uri="{FF2B5EF4-FFF2-40B4-BE49-F238E27FC236}">
                <a16:creationId xmlns:a16="http://schemas.microsoft.com/office/drawing/2014/main" id="{81325148-4620-894B-87D1-F54FF5FE1BD4}"/>
              </a:ext>
            </a:extLst>
          </p:cNvPr>
          <p:cNvSpPr/>
          <p:nvPr/>
        </p:nvSpPr>
        <p:spPr>
          <a:xfrm rot="20186184">
            <a:off x="5733502" y="4574475"/>
            <a:ext cx="768137" cy="151273"/>
          </a:xfrm>
          <a:prstGeom prst="leftRightArrow">
            <a:avLst>
              <a:gd name="adj1" fmla="val 0"/>
              <a:gd name="adj2" fmla="val 8525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左右矢印 67">
            <a:extLst>
              <a:ext uri="{FF2B5EF4-FFF2-40B4-BE49-F238E27FC236}">
                <a16:creationId xmlns:a16="http://schemas.microsoft.com/office/drawing/2014/main" id="{E974B981-12DB-7B43-816A-39C24ECED638}"/>
              </a:ext>
            </a:extLst>
          </p:cNvPr>
          <p:cNvSpPr/>
          <p:nvPr/>
        </p:nvSpPr>
        <p:spPr>
          <a:xfrm rot="20426711">
            <a:off x="6852826" y="4678732"/>
            <a:ext cx="737734" cy="151273"/>
          </a:xfrm>
          <a:prstGeom prst="leftRightArrow">
            <a:avLst>
              <a:gd name="adj1" fmla="val 0"/>
              <a:gd name="adj2" fmla="val 8525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CE5498B5-93D2-A34B-B9F3-F41F9E9C8D8B}"/>
              </a:ext>
            </a:extLst>
          </p:cNvPr>
          <p:cNvSpPr/>
          <p:nvPr/>
        </p:nvSpPr>
        <p:spPr>
          <a:xfrm>
            <a:off x="6931044" y="5026494"/>
            <a:ext cx="546476" cy="48154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右矢印 73">
            <a:extLst>
              <a:ext uri="{FF2B5EF4-FFF2-40B4-BE49-F238E27FC236}">
                <a16:creationId xmlns:a16="http://schemas.microsoft.com/office/drawing/2014/main" id="{C7198538-2EE5-1F49-85F0-E48A51E514E9}"/>
              </a:ext>
            </a:extLst>
          </p:cNvPr>
          <p:cNvSpPr/>
          <p:nvPr/>
        </p:nvSpPr>
        <p:spPr>
          <a:xfrm rot="19651670">
            <a:off x="6859440" y="5189017"/>
            <a:ext cx="747367" cy="133611"/>
          </a:xfrm>
          <a:prstGeom prst="rightArrow">
            <a:avLst>
              <a:gd name="adj1" fmla="val 0"/>
              <a:gd name="adj2" fmla="val 9307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右矢印 75">
            <a:extLst>
              <a:ext uri="{FF2B5EF4-FFF2-40B4-BE49-F238E27FC236}">
                <a16:creationId xmlns:a16="http://schemas.microsoft.com/office/drawing/2014/main" id="{5CE04310-8C77-3A4C-ACC2-468F6F10622B}"/>
              </a:ext>
            </a:extLst>
          </p:cNvPr>
          <p:cNvSpPr/>
          <p:nvPr/>
        </p:nvSpPr>
        <p:spPr>
          <a:xfrm rot="14210091">
            <a:off x="5791831" y="5027718"/>
            <a:ext cx="120893" cy="130696"/>
          </a:xfrm>
          <a:prstGeom prst="rightArrow">
            <a:avLst>
              <a:gd name="adj1" fmla="val 0"/>
              <a:gd name="adj2" fmla="val 9307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05286392"/>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16463</TotalTime>
  <Words>1604</Words>
  <Application>Microsoft Macintosh PowerPoint</Application>
  <PresentationFormat>画面に合わせる (4:3)</PresentationFormat>
  <Paragraphs>281</Paragraphs>
  <Slides>12</Slides>
  <Notes>11</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12</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データセット 1｜SNS サイト</vt:lpstr>
      <vt:lpstr>データセット 2｜ミームを格納したデータベース</vt:lpstr>
      <vt:lpstr>提案手法｜複数 SNS のミームを意味付け</vt:lpstr>
      <vt:lpstr>分析｜SNS 毎に投稿されるミームの割合</vt:lpstr>
      <vt:lpstr>分析｜ミームの投稿数の推移</vt:lpstr>
      <vt:lpstr>提案手法｜複数 SNS 間のミームの伝搬を検知</vt:lpstr>
      <vt:lpstr>分析｜人種差別ミームの影響力</vt:lpstr>
      <vt:lpstr>分析｜人種差別ミームの拡散効率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412</cp:revision>
  <cp:lastPrinted>2019-07-16T08:53:22Z</cp:lastPrinted>
  <dcterms:created xsi:type="dcterms:W3CDTF">2017-02-09T05:17:45Z</dcterms:created>
  <dcterms:modified xsi:type="dcterms:W3CDTF">2019-07-16T11:29:31Z</dcterms:modified>
</cp:coreProperties>
</file>